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7" r:id="rId6"/>
    <p:sldId id="260" r:id="rId7"/>
    <p:sldId id="261" r:id="rId8"/>
    <p:sldId id="268" r:id="rId9"/>
    <p:sldId id="266" r:id="rId10"/>
    <p:sldId id="262" r:id="rId11"/>
    <p:sldId id="263" r:id="rId12"/>
    <p:sldId id="269" r:id="rId13"/>
    <p:sldId id="264" r:id="rId14"/>
    <p:sldId id="2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1" d="100"/>
          <a:sy n="71" d="100"/>
        </p:scale>
        <p:origin x="-199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278DFD-8984-4939-801D-9C043D1BA2AA}" type="datetimeFigureOut">
              <a:rPr lang="en-US" smtClean="0"/>
              <a:t>10/26/2019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C85181-A0F6-412A-86F0-CE06D7F51721}" type="slidenum">
              <a:rPr lang="en-US" smtClean="0"/>
              <a:t>‹#›</a:t>
            </a:fld>
            <a:endParaRPr lang="en-US"/>
          </a:p>
        </p:txBody>
      </p:sp>
    </p:spTree>
    <p:extLst>
      <p:ext uri="{BB962C8B-B14F-4D97-AF65-F5344CB8AC3E}">
        <p14:creationId xmlns:p14="http://schemas.microsoft.com/office/powerpoint/2010/main" val="2592445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B62445-0302-4DFC-996B-008D4D1B6BBE}"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41676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B62445-0302-4DFC-996B-008D4D1B6BBE}"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3199105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B62445-0302-4DFC-996B-008D4D1B6BBE}"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270912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B62445-0302-4DFC-996B-008D4D1B6BBE}" type="datetimeFigureOut">
              <a:rPr lang="en-US" smtClean="0"/>
              <a:t>10/26/2019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1823382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B62445-0302-4DFC-996B-008D4D1B6BBE}" type="datetimeFigureOut">
              <a:rPr lang="en-US" smtClean="0"/>
              <a:t>10/26/2019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388566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B62445-0302-4DFC-996B-008D4D1B6BBE}" type="datetimeFigureOut">
              <a:rPr lang="en-US" smtClean="0"/>
              <a:t>10/26/2019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3680049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62445-0302-4DFC-996B-008D4D1B6BBE}" type="datetimeFigureOut">
              <a:rPr lang="en-US" smtClean="0"/>
              <a:t>10/26/2019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227850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B62445-0302-4DFC-996B-008D4D1B6BBE}" type="datetimeFigureOut">
              <a:rPr lang="en-US" smtClean="0"/>
              <a:t>10/26/2019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259727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B62445-0302-4DFC-996B-008D4D1B6BBE}" type="datetimeFigureOut">
              <a:rPr lang="en-US" smtClean="0"/>
              <a:t>10/26/2019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321405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B62445-0302-4DFC-996B-008D4D1B6BBE}"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2271418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B62445-0302-4DFC-996B-008D4D1B6BBE}"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35BF-0BC1-4D53-ACDF-E7E2D7BD6139}" type="slidenum">
              <a:rPr lang="en-US" smtClean="0"/>
              <a:t>‹#›</a:t>
            </a:fld>
            <a:endParaRPr lang="en-US"/>
          </a:p>
        </p:txBody>
      </p:sp>
    </p:spTree>
    <p:extLst>
      <p:ext uri="{BB962C8B-B14F-4D97-AF65-F5344CB8AC3E}">
        <p14:creationId xmlns:p14="http://schemas.microsoft.com/office/powerpoint/2010/main" val="1700655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B62445-0302-4DFC-996B-008D4D1B6BBE}" type="datetimeFigureOut">
              <a:rPr lang="en-US" smtClean="0"/>
              <a:t>10/26/2019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CA35BF-0BC1-4D53-ACDF-E7E2D7BD6139}" type="slidenum">
              <a:rPr lang="en-US" smtClean="0"/>
              <a:t>‹#›</a:t>
            </a:fld>
            <a:endParaRPr lang="en-US"/>
          </a:p>
        </p:txBody>
      </p:sp>
    </p:spTree>
    <p:extLst>
      <p:ext uri="{BB962C8B-B14F-4D97-AF65-F5344CB8AC3E}">
        <p14:creationId xmlns:p14="http://schemas.microsoft.com/office/powerpoint/2010/main" val="874648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0"/>
            <a:ext cx="8610600" cy="6553200"/>
          </a:xfrm>
        </p:spPr>
        <p:txBody>
          <a:bodyPr>
            <a:normAutofit/>
          </a:bodyPr>
          <a:lstStyle/>
          <a:p>
            <a:r>
              <a:rPr lang="en-US" dirty="0"/>
              <a:t>Improvement Cost Reduction Processes</a:t>
            </a:r>
            <a:br>
              <a:rPr lang="en-US" dirty="0"/>
            </a:br>
            <a:r>
              <a:rPr lang="en-US" dirty="0"/>
              <a:t>Angela Harris</a:t>
            </a:r>
            <a:br>
              <a:rPr lang="en-US" dirty="0"/>
            </a:br>
            <a:r>
              <a:rPr lang="en-US" dirty="0"/>
              <a:t>National University</a:t>
            </a:r>
            <a:br>
              <a:rPr lang="en-US" dirty="0"/>
            </a:br>
            <a:r>
              <a:rPr lang="en-US" dirty="0"/>
              <a:t>MGT/603-                                                                                                                                                                                                                                                                                                                                                                                                                                                                                                                                                                                                                                                                                                                                                                                                                                                                                                                                                                                                                                                                                                                                                                                                                                                                                                                                                                                                                                                                                                                                                                                                                                                                                                                                                                                                                                                                                                                                                                                                                                                                                                                                   Business Operation Management </a:t>
            </a:r>
            <a:br>
              <a:rPr lang="en-US" dirty="0"/>
            </a:br>
            <a:r>
              <a:rPr lang="en-US" dirty="0"/>
              <a:t>Professor Simon Dekker</a:t>
            </a:r>
            <a:br>
              <a:rPr lang="en-US" dirty="0"/>
            </a:br>
            <a:r>
              <a:rPr lang="en-US" dirty="0"/>
              <a:t>October 21, 2019</a:t>
            </a:r>
            <a:br>
              <a:rPr lang="en-US" dirty="0"/>
            </a:br>
            <a:endParaRPr lang="en-US" dirty="0"/>
          </a:p>
        </p:txBody>
      </p:sp>
      <p:sp>
        <p:nvSpPr>
          <p:cNvPr id="3" name="Subtitle 2"/>
          <p:cNvSpPr>
            <a:spLocks noGrp="1"/>
          </p:cNvSpPr>
          <p:nvPr>
            <p:ph type="subTitle" idx="1"/>
          </p:nvPr>
        </p:nvSpPr>
        <p:spPr>
          <a:xfrm flipV="1">
            <a:off x="7696200" y="5638799"/>
            <a:ext cx="76200"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268095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endParaRPr lang="en-US" dirty="0"/>
          </a:p>
        </p:txBody>
      </p:sp>
    </p:spTree>
    <p:extLst>
      <p:ext uri="{BB962C8B-B14F-4D97-AF65-F5344CB8AC3E}">
        <p14:creationId xmlns:p14="http://schemas.microsoft.com/office/powerpoint/2010/main" val="2768276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751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a:t>task force for Global Health is an international organization found in America. </a:t>
            </a:r>
            <a:endParaRPr lang="en-US" dirty="0" smtClean="0"/>
          </a:p>
          <a:p>
            <a:r>
              <a:rPr lang="en-US" dirty="0" smtClean="0"/>
              <a:t>The </a:t>
            </a:r>
            <a:r>
              <a:rPr lang="en-US" dirty="0"/>
              <a:t>organization is driven by a commitment to attain health </a:t>
            </a:r>
            <a:r>
              <a:rPr lang="en-US" dirty="0" smtClean="0"/>
              <a:t>equality.</a:t>
            </a:r>
          </a:p>
          <a:p>
            <a:r>
              <a:rPr lang="en-US" dirty="0" smtClean="0"/>
              <a:t>The </a:t>
            </a:r>
            <a:r>
              <a:rPr lang="en-US" dirty="0"/>
              <a:t>company also collaborate with both governmental and non-governmental organizations such as pharmaceutical institution, the task force partners and ministry of public health to deliver services and required resources to deal with large scale health problems in international </a:t>
            </a:r>
            <a:r>
              <a:rPr lang="en-US" dirty="0" smtClean="0"/>
              <a:t>level.</a:t>
            </a:r>
          </a:p>
          <a:p>
            <a:r>
              <a:rPr lang="en-US" dirty="0" smtClean="0"/>
              <a:t>The </a:t>
            </a:r>
            <a:r>
              <a:rPr lang="en-US" dirty="0"/>
              <a:t>task force is all about collaboration, smart solution, and compassion that is focused on solving global health problems.</a:t>
            </a:r>
            <a:endParaRPr lang="en-US" dirty="0" smtClean="0"/>
          </a:p>
          <a:p>
            <a:r>
              <a:rPr lang="en-US" dirty="0"/>
              <a:t>The fund received is used for a massive campaign to purchase resources that are used to help global health care activities</a:t>
            </a: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80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fontScale="90000"/>
          </a:bodyPr>
          <a:lstStyle/>
          <a:p>
            <a:pPr algn="l"/>
            <a:r>
              <a:rPr lang="en-US" sz="2800" dirty="0" smtClean="0"/>
              <a:t/>
            </a:r>
            <a:br>
              <a:rPr lang="en-US" sz="2800" dirty="0" smtClean="0"/>
            </a:br>
            <a:r>
              <a:rPr lang="en-US" sz="2800" dirty="0" smtClean="0"/>
              <a:t>The </a:t>
            </a:r>
            <a:r>
              <a:rPr lang="en-US" sz="2800" dirty="0"/>
              <a:t>organization and its partners work to eliminate three NTDs, namely river blindness, </a:t>
            </a:r>
            <a:r>
              <a:rPr lang="en-US" sz="2800" dirty="0" smtClean="0"/>
              <a:t>lymphatic's </a:t>
            </a:r>
            <a:r>
              <a:rPr lang="en-US" sz="2800" dirty="0"/>
              <a:t>filariasis, and blinding trachoma by the end of </a:t>
            </a:r>
            <a:r>
              <a:rPr lang="en-US" sz="2800" dirty="0" smtClean="0"/>
              <a:t>2030.</a:t>
            </a:r>
            <a:br>
              <a:rPr lang="en-US" sz="2800" dirty="0" smtClean="0"/>
            </a:br>
            <a:r>
              <a:rPr lang="en-US" sz="2800" dirty="0" smtClean="0"/>
              <a:t/>
            </a:r>
            <a:br>
              <a:rPr lang="en-US" sz="2800" dirty="0" smtClean="0"/>
            </a:br>
            <a:r>
              <a:rPr lang="en-US" sz="2800" dirty="0" smtClean="0"/>
              <a:t>The </a:t>
            </a:r>
            <a:r>
              <a:rPr lang="en-US" sz="2800" dirty="0"/>
              <a:t>organization also donate millions of money each year in a different part of the world to eliminate these disease and </a:t>
            </a:r>
            <a:r>
              <a:rPr lang="en-US" sz="2800" dirty="0" smtClean="0"/>
              <a:t>save millions </a:t>
            </a:r>
            <a:r>
              <a:rPr lang="en-US" sz="2800" dirty="0"/>
              <a:t>of lives (Rogers </a:t>
            </a:r>
            <a:r>
              <a:rPr lang="en-US" sz="2800" dirty="0" smtClean="0"/>
              <a:t>1973).</a:t>
            </a:r>
            <a:br>
              <a:rPr lang="en-US" sz="2800" dirty="0" smtClean="0"/>
            </a:br>
            <a:r>
              <a:rPr lang="en-US" sz="2800" dirty="0" smtClean="0"/>
              <a:t>The </a:t>
            </a:r>
            <a:r>
              <a:rPr lang="en-US" sz="2800" dirty="0"/>
              <a:t>above diseases are a burden to the population and generation to come (Mosley 1983</a:t>
            </a:r>
            <a:r>
              <a:rPr lang="en-US" sz="2800" dirty="0" smtClean="0"/>
              <a:t>).</a:t>
            </a:r>
            <a:br>
              <a:rPr lang="en-US" sz="2800" dirty="0" smtClean="0"/>
            </a:br>
            <a:r>
              <a:rPr lang="en-US" sz="2800" dirty="0"/>
              <a:t>The organization received more than $2 million in funding by a nonprofit organization and has been awarded a Humanitarian price in the last two decades (McInnis, &amp; </a:t>
            </a:r>
            <a:r>
              <a:rPr lang="en-US" sz="2800" dirty="0" err="1"/>
              <a:t>Merajver</a:t>
            </a:r>
            <a:r>
              <a:rPr lang="en-US" sz="2800" dirty="0"/>
              <a:t> 2011)</a:t>
            </a:r>
            <a:br>
              <a:rPr lang="en-US" sz="2800" dirty="0"/>
            </a:br>
            <a:endParaRPr lang="en-US" sz="2800" dirty="0"/>
          </a:p>
        </p:txBody>
      </p:sp>
    </p:spTree>
    <p:extLst>
      <p:ext uri="{BB962C8B-B14F-4D97-AF65-F5344CB8AC3E}">
        <p14:creationId xmlns:p14="http://schemas.microsoft.com/office/powerpoint/2010/main" val="1528593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noAutofit/>
          </a:bodyPr>
          <a:lstStyle/>
          <a:p>
            <a:r>
              <a:rPr lang="en-US" sz="3200" b="1" dirty="0"/>
              <a:t>A bar graph showing people affected by the disease in the US</a:t>
            </a:r>
            <a:r>
              <a:rPr lang="en-US" sz="3200" dirty="0"/>
              <a:t/>
            </a:r>
            <a:br>
              <a:rPr lang="en-US" sz="3200" dirty="0"/>
            </a:br>
            <a:endParaRPr lang="en-US" sz="32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9942" y="1839134"/>
            <a:ext cx="5944115" cy="4048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3073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Cost Reduction Process Improvement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One of the strategies in the task force for global health care is cost reduction process improvement. </a:t>
            </a:r>
          </a:p>
          <a:p>
            <a:r>
              <a:rPr lang="en-US" dirty="0" smtClean="0"/>
              <a:t>The objective of the organization is to improve hospital productivity as a way to reduce operational costs.</a:t>
            </a:r>
          </a:p>
          <a:p>
            <a:r>
              <a:rPr lang="en-US" dirty="0"/>
              <a:t>In 2007 the spending cost increased up to 4 percent totaling $4 trillion of gross domestic product. </a:t>
            </a:r>
            <a:endParaRPr lang="en-US" dirty="0" smtClean="0"/>
          </a:p>
          <a:p>
            <a:r>
              <a:rPr lang="en-US" dirty="0" smtClean="0"/>
              <a:t>It </a:t>
            </a:r>
            <a:r>
              <a:rPr lang="en-US" dirty="0"/>
              <a:t>has also estimated that more than 25 percent can be attributed to wasteful spending that includes spending for things that are not necessary </a:t>
            </a:r>
            <a:r>
              <a:rPr lang="en-US" dirty="0" smtClean="0"/>
              <a:t>such as </a:t>
            </a:r>
            <a:r>
              <a:rPr lang="en-US" dirty="0"/>
              <a:t>fraud, excess administrative cost, </a:t>
            </a:r>
            <a:r>
              <a:rPr lang="en-US" dirty="0" smtClean="0"/>
              <a:t>and </a:t>
            </a:r>
            <a:r>
              <a:rPr lang="en-US" dirty="0"/>
              <a:t>buying of equipment with high prices (Rogers 1973). </a:t>
            </a:r>
          </a:p>
        </p:txBody>
      </p:sp>
    </p:spTree>
    <p:extLst>
      <p:ext uri="{BB962C8B-B14F-4D97-AF65-F5344CB8AC3E}">
        <p14:creationId xmlns:p14="http://schemas.microsoft.com/office/powerpoint/2010/main" val="2887020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1999"/>
            <a:ext cx="8382000" cy="5693866"/>
          </a:xfrm>
          <a:prstGeom prst="rect">
            <a:avLst/>
          </a:prstGeom>
        </p:spPr>
        <p:txBody>
          <a:bodyPr wrap="square">
            <a:spAutoFit/>
          </a:bodyPr>
          <a:lstStyle/>
          <a:p>
            <a:pPr marL="457200" indent="-457200">
              <a:buFont typeface="Arial" pitchFamily="34" charset="0"/>
              <a:buChar char="•"/>
            </a:pPr>
            <a:r>
              <a:rPr lang="en-US" sz="2800" dirty="0" smtClean="0"/>
              <a:t>The organization has two ways to minimize the cost: increase productivity or use fewer services. The organization has mostly focused on using fewer services.</a:t>
            </a:r>
          </a:p>
          <a:p>
            <a:pPr marL="457200" indent="-457200">
              <a:buFont typeface="Arial" pitchFamily="34" charset="0"/>
              <a:buChar char="•"/>
            </a:pPr>
            <a:r>
              <a:rPr lang="en-US" sz="2800" dirty="0" smtClean="0"/>
              <a:t> This is the best strategy because the organization most overuse many services, while another function is not useful. The organization also reduces its cost problem by consuming less (McInnis, &amp; </a:t>
            </a:r>
            <a:r>
              <a:rPr lang="en-US" sz="2800" dirty="0" err="1" smtClean="0"/>
              <a:t>Merajver</a:t>
            </a:r>
            <a:r>
              <a:rPr lang="en-US" sz="2800" dirty="0" smtClean="0"/>
              <a:t> 2011).</a:t>
            </a:r>
          </a:p>
          <a:p>
            <a:pPr marL="457200" indent="-457200">
              <a:buFont typeface="Arial" pitchFamily="34" charset="0"/>
              <a:buChar char="•"/>
            </a:pPr>
            <a:r>
              <a:rPr lang="en-US" sz="2800" dirty="0" smtClean="0"/>
              <a:t> To increase productivity within the organization, technology, and management department must be updated every time to maximize their production (Rogers 1973).</a:t>
            </a:r>
            <a:endParaRPr lang="en-US" sz="2800" dirty="0"/>
          </a:p>
        </p:txBody>
      </p:sp>
    </p:spTree>
    <p:extLst>
      <p:ext uri="{BB962C8B-B14F-4D97-AF65-F5344CB8AC3E}">
        <p14:creationId xmlns:p14="http://schemas.microsoft.com/office/powerpoint/2010/main" val="170314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800600"/>
            <a:ext cx="8229600" cy="1676400"/>
          </a:xfrm>
        </p:spPr>
        <p:txBody>
          <a:bodyPr>
            <a:normAutofit/>
          </a:bodyPr>
          <a:lstStyle/>
          <a:p>
            <a:r>
              <a:rPr lang="en-US" dirty="0"/>
              <a:t/>
            </a:r>
            <a:br>
              <a:rPr lang="en-US" dirty="0"/>
            </a:br>
            <a:endParaRPr lang="en-US" dirty="0"/>
          </a:p>
        </p:txBody>
      </p:sp>
      <p:sp>
        <p:nvSpPr>
          <p:cNvPr id="4" name="Text Placeholder 3"/>
          <p:cNvSpPr>
            <a:spLocks noGrp="1"/>
          </p:cNvSpPr>
          <p:nvPr>
            <p:ph type="body" sz="half" idx="2"/>
          </p:nvPr>
        </p:nvSpPr>
        <p:spPr>
          <a:xfrm>
            <a:off x="457200" y="4953000"/>
            <a:ext cx="7808912" cy="1219200"/>
          </a:xfrm>
        </p:spPr>
        <p:txBody>
          <a:bodyPr>
            <a:normAutofit/>
          </a:bodyPr>
          <a:lstStyle/>
          <a:p>
            <a:r>
              <a:rPr lang="en-US" sz="2800" b="1" dirty="0"/>
              <a:t>Graph showing time (years) against cumulative percentage change in healthcare.</a:t>
            </a:r>
            <a:endParaRPr lang="en-US" sz="2800" dirty="0"/>
          </a:p>
          <a:p>
            <a:endParaRPr lang="en-US" sz="2800" dirty="0"/>
          </a:p>
        </p:txBody>
      </p:sp>
      <p:pic>
        <p:nvPicPr>
          <p:cNvPr id="2051" name="Picture 3"/>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595" r="2595"/>
          <a:stretch>
            <a:fillRect/>
          </a:stretch>
        </p:blipFill>
        <p:spPr bwMode="auto">
          <a:xfrm>
            <a:off x="304800" y="457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9702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inefficiencies of the current condition </a:t>
            </a:r>
          </a:p>
        </p:txBody>
      </p:sp>
      <p:sp>
        <p:nvSpPr>
          <p:cNvPr id="3" name="Content Placeholder 2"/>
          <p:cNvSpPr>
            <a:spLocks noGrp="1"/>
          </p:cNvSpPr>
          <p:nvPr>
            <p:ph idx="1"/>
          </p:nvPr>
        </p:nvSpPr>
        <p:spPr/>
        <p:txBody>
          <a:bodyPr>
            <a:normAutofit fontScale="85000" lnSpcReduction="10000"/>
          </a:bodyPr>
          <a:lstStyle/>
          <a:p>
            <a:r>
              <a:rPr lang="en-US" sz="2800" dirty="0"/>
              <a:t>Unnecessary care is found in almost all healthcare organizations that increase health care costs, where hundreds of millions of dollars are </a:t>
            </a:r>
            <a:r>
              <a:rPr lang="en-US" sz="2800" dirty="0" smtClean="0"/>
              <a:t>drained.</a:t>
            </a:r>
          </a:p>
          <a:p>
            <a:r>
              <a:rPr lang="en-US" sz="2800" dirty="0"/>
              <a:t> </a:t>
            </a:r>
            <a:r>
              <a:rPr lang="en-US" sz="2800" dirty="0" smtClean="0"/>
              <a:t>Wastage of money, recent </a:t>
            </a:r>
            <a:r>
              <a:rPr lang="en-US" sz="2800" dirty="0"/>
              <a:t>research by the institute of medicine health shows that more than a third of health costs go to waste (McInnis, &amp; </a:t>
            </a:r>
            <a:r>
              <a:rPr lang="en-US" sz="2800" dirty="0" err="1"/>
              <a:t>Merajver</a:t>
            </a:r>
            <a:r>
              <a:rPr lang="en-US" sz="2800" dirty="0"/>
              <a:t> 2011</a:t>
            </a:r>
            <a:r>
              <a:rPr lang="en-US" sz="2800" dirty="0" smtClean="0"/>
              <a:t>).</a:t>
            </a:r>
          </a:p>
          <a:p>
            <a:r>
              <a:rPr lang="en-US" dirty="0"/>
              <a:t>Perverse incentives on how people pay for health care services. </a:t>
            </a:r>
          </a:p>
          <a:p>
            <a:r>
              <a:rPr lang="en-US" dirty="0"/>
              <a:t>Avoidable harm to patients is one of the common problems in health </a:t>
            </a:r>
            <a:r>
              <a:rPr lang="en-US" dirty="0" smtClean="0"/>
              <a:t>care.</a:t>
            </a:r>
          </a:p>
          <a:p>
            <a:r>
              <a:rPr lang="en-US" dirty="0"/>
              <a:t>Private Health insurance and the lack of insurance</a:t>
            </a:r>
          </a:p>
          <a:p>
            <a:endParaRPr lang="en-US" dirty="0"/>
          </a:p>
          <a:p>
            <a:endParaRPr lang="en-US" dirty="0"/>
          </a:p>
        </p:txBody>
      </p:sp>
    </p:spTree>
    <p:extLst>
      <p:ext uri="{BB962C8B-B14F-4D97-AF65-F5344CB8AC3E}">
        <p14:creationId xmlns:p14="http://schemas.microsoft.com/office/powerpoint/2010/main" val="2048943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Proposed Improvement/Solution</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Develop a health improvement </a:t>
            </a:r>
            <a:r>
              <a:rPr lang="en-US" dirty="0" smtClean="0"/>
              <a:t>strategy, </a:t>
            </a:r>
            <a:r>
              <a:rPr lang="en-US" dirty="0"/>
              <a:t>Some systems can achieve short term changes where they show improvements in health activities that can be seen over a long period. </a:t>
            </a:r>
          </a:p>
          <a:p>
            <a:r>
              <a:rPr lang="en-US" dirty="0"/>
              <a:t>Inventory health </a:t>
            </a:r>
            <a:r>
              <a:rPr lang="en-US" dirty="0" smtClean="0"/>
              <a:t>resources,</a:t>
            </a:r>
            <a:r>
              <a:rPr lang="en-US" dirty="0"/>
              <a:t> The community must access health care resources when they have a health problem</a:t>
            </a:r>
          </a:p>
          <a:p>
            <a:r>
              <a:rPr lang="en-US" dirty="0"/>
              <a:t>Analyzing the health </a:t>
            </a:r>
            <a:r>
              <a:rPr lang="en-US" dirty="0" smtClean="0"/>
              <a:t>problem, the </a:t>
            </a:r>
            <a:r>
              <a:rPr lang="en-US" dirty="0"/>
              <a:t>community that is prepared to solve health issues must investigate the health problems through various departments such as health plan </a:t>
            </a:r>
          </a:p>
        </p:txBody>
      </p:sp>
    </p:spTree>
    <p:extLst>
      <p:ext uri="{BB962C8B-B14F-4D97-AF65-F5344CB8AC3E}">
        <p14:creationId xmlns:p14="http://schemas.microsoft.com/office/powerpoint/2010/main" val="1083576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Focusing on microsystems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800" dirty="0"/>
              <a:t>This is the one strategy that every healthcare must aim to implement. The microsystem may be referred to as small units such as administrators, caregivers, and workers who contribute to the delivery of healthcare services (David &amp; James </a:t>
            </a:r>
            <a:r>
              <a:rPr lang="en-US" sz="2800" dirty="0" smtClean="0"/>
              <a:t>2013).</a:t>
            </a:r>
          </a:p>
          <a:p>
            <a:r>
              <a:rPr lang="en-US" sz="2800" dirty="0"/>
              <a:t>. Microsystems in healthcare deliver quality improvements in intervention for successful scalability. Healthcare centers should adopt the strategy to spread the word within their culture and structure (McInnis, &amp; </a:t>
            </a:r>
            <a:r>
              <a:rPr lang="en-US" sz="2800" dirty="0" err="1"/>
              <a:t>Merajver</a:t>
            </a:r>
            <a:r>
              <a:rPr lang="en-US" sz="2800" dirty="0"/>
              <a:t> 2011).</a:t>
            </a:r>
          </a:p>
        </p:txBody>
      </p:sp>
    </p:spTree>
    <p:extLst>
      <p:ext uri="{BB962C8B-B14F-4D97-AF65-F5344CB8AC3E}">
        <p14:creationId xmlns:p14="http://schemas.microsoft.com/office/powerpoint/2010/main" val="914018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Conclusion</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In conclusion, the paper has analyzed the cost reduction process improvement in health care organizations</a:t>
            </a:r>
            <a:r>
              <a:rPr lang="en-US" dirty="0" smtClean="0"/>
              <a:t>.</a:t>
            </a:r>
          </a:p>
          <a:p>
            <a:r>
              <a:rPr lang="en-US" dirty="0"/>
              <a:t>Wastage of money and resources also affect services delivery in medical centers as unnecessary are </a:t>
            </a:r>
            <a:r>
              <a:rPr lang="en-US" dirty="0" smtClean="0"/>
              <a:t>bought.</a:t>
            </a:r>
          </a:p>
          <a:p>
            <a:r>
              <a:rPr lang="en-US" dirty="0"/>
              <a:t>Developing a health program strategy will also help to increase service delivery in a medical practice where the right procedures are used to deliver the services</a:t>
            </a:r>
            <a:r>
              <a:rPr lang="en-US" dirty="0" smtClean="0"/>
              <a:t>.</a:t>
            </a:r>
          </a:p>
          <a:p>
            <a:r>
              <a:rPr lang="en-US" dirty="0"/>
              <a:t>Great use of modern strategy will help to improve services in any healthcare institution. I would recommend that health organizations apply the above factors to reduce inefficiency service delivery.</a:t>
            </a:r>
          </a:p>
          <a:p>
            <a:endParaRPr lang="en-US" dirty="0"/>
          </a:p>
        </p:txBody>
      </p:sp>
    </p:spTree>
    <p:extLst>
      <p:ext uri="{BB962C8B-B14F-4D97-AF65-F5344CB8AC3E}">
        <p14:creationId xmlns:p14="http://schemas.microsoft.com/office/powerpoint/2010/main" val="1083469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normAutofit/>
          </a:bodyPr>
          <a:lstStyle/>
          <a:p>
            <a:r>
              <a:rPr lang="en-US" sz="2800" dirty="0"/>
              <a:t>David A. Collier &amp; James R Evans (2013). OM</a:t>
            </a:r>
            <a:r>
              <a:rPr lang="en-US" sz="2800" baseline="30000" dirty="0"/>
              <a:t>4</a:t>
            </a:r>
            <a:r>
              <a:rPr lang="en-US" sz="2800" dirty="0"/>
              <a:t> or OM</a:t>
            </a:r>
            <a:r>
              <a:rPr lang="en-US" sz="2800" baseline="30000" dirty="0"/>
              <a:t>6</a:t>
            </a:r>
            <a:r>
              <a:rPr lang="en-US" sz="2800" dirty="0"/>
              <a:t> </a:t>
            </a:r>
            <a:r>
              <a:rPr lang="en-US" sz="2800" dirty="0" smtClean="0"/>
              <a:t>	South </a:t>
            </a:r>
            <a:r>
              <a:rPr lang="en-US" sz="2800" dirty="0"/>
              <a:t>Western </a:t>
            </a:r>
            <a:r>
              <a:rPr lang="en-US" sz="2800" dirty="0" err="1"/>
              <a:t>Cengage</a:t>
            </a:r>
            <a:r>
              <a:rPr lang="en-US" sz="2800" dirty="0"/>
              <a:t>: Boston, MA. ISBN- 13: </a:t>
            </a:r>
            <a:r>
              <a:rPr lang="en-US" sz="2800" dirty="0" smtClean="0"/>
              <a:t>	978- </a:t>
            </a:r>
            <a:r>
              <a:rPr lang="en-US" sz="2800" dirty="0"/>
              <a:t>1- 133- 37242- 4</a:t>
            </a:r>
          </a:p>
          <a:p>
            <a:r>
              <a:rPr lang="en-US" sz="2800" dirty="0"/>
              <a:t>Rogers, E. M. (1973). Communication strategies for </a:t>
            </a:r>
            <a:r>
              <a:rPr lang="en-US" sz="2800" dirty="0" smtClean="0"/>
              <a:t>	family planning.</a:t>
            </a:r>
          </a:p>
          <a:p>
            <a:r>
              <a:rPr lang="en-US" sz="2800" dirty="0" err="1"/>
              <a:t>Schoonveld</a:t>
            </a:r>
            <a:r>
              <a:rPr lang="en-US" sz="2800" dirty="0"/>
              <a:t>, E. (2016). </a:t>
            </a:r>
            <a:r>
              <a:rPr lang="en-US" sz="2800" i="1" dirty="0"/>
              <a:t>The price of global health: </a:t>
            </a:r>
            <a:r>
              <a:rPr lang="en-US" sz="2800" i="1" dirty="0" smtClean="0"/>
              <a:t>	drug </a:t>
            </a:r>
            <a:r>
              <a:rPr lang="en-US" sz="2800" i="1" dirty="0"/>
              <a:t>pricing strategies to balance patient access </a:t>
            </a:r>
            <a:r>
              <a:rPr lang="en-US" sz="2800" i="1" dirty="0" smtClean="0"/>
              <a:t>	and </a:t>
            </a:r>
            <a:r>
              <a:rPr lang="en-US" sz="2800" i="1" dirty="0"/>
              <a:t>the funding of innovation</a:t>
            </a:r>
            <a:r>
              <a:rPr lang="en-US" sz="2800" dirty="0"/>
              <a:t>. </a:t>
            </a:r>
            <a:r>
              <a:rPr lang="en-US" sz="2800" dirty="0" err="1"/>
              <a:t>Routledge</a:t>
            </a:r>
            <a:r>
              <a:rPr lang="en-US" sz="2800" dirty="0"/>
              <a:t>.</a:t>
            </a:r>
          </a:p>
          <a:p>
            <a:endParaRPr lang="en-US" dirty="0"/>
          </a:p>
        </p:txBody>
      </p:sp>
    </p:spTree>
    <p:extLst>
      <p:ext uri="{BB962C8B-B14F-4D97-AF65-F5344CB8AC3E}">
        <p14:creationId xmlns:p14="http://schemas.microsoft.com/office/powerpoint/2010/main" val="2400947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691</Words>
  <Application>Microsoft Office PowerPoint</Application>
  <PresentationFormat>On-screen Show (4:3)</PresentationFormat>
  <Paragraphs>41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Improvement Cost Reduction Processes Angela Harris National University MGT/603-                                                                                                                                                                                                                                                                                                                                                                                                                                                                                                                                                                                                                                                                                                                                                                                                                                                                                                                                                                                                                                                                                                                                                                                                                                                                                                                                                                                                                                                                                                                                                                                                                                                                                                                                                                                                                                                                                                                                                                                                                                                                                                                                   Business Operation Management  Professor Simon Dekker October 21, 2019 </vt:lpstr>
      <vt:lpstr>PowerPoint Presentation</vt:lpstr>
      <vt:lpstr>PowerPoint Presentation</vt:lpstr>
      <vt:lpstr>Introduction </vt:lpstr>
      <vt:lpstr> The organization and its partners work to eliminate three NTDs, namely river blindness, lymphatic's filariasis, and blinding trachoma by the end of 2030.  The organization also donate millions of money each year in a different part of the world to eliminate these disease and save millions of lives (Rogers 1973). The above diseases are a burden to the population and generation to come (Mosley 1983). The organization received more than $2 million in funding by a nonprofit organization and has been awarded a Humanitarian price in the last two decades (McInnis, &amp; Merajver 2011) </vt:lpstr>
      <vt:lpstr>A bar graph showing people affected by the disease in the US </vt:lpstr>
      <vt:lpstr>Cost Reduction Process Improvement</vt:lpstr>
      <vt:lpstr>PowerPoint Presentation</vt:lpstr>
      <vt:lpstr> </vt:lpstr>
      <vt:lpstr>inefficiencies of the current condition </vt:lpstr>
      <vt:lpstr>Proposed Improvement/Solution </vt:lpstr>
      <vt:lpstr>Focusing on microsystems </vt:lpstr>
      <vt:lpstr>Conclusion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Improvement Cost Reduction Processes Angela Harris National University MGT/603-</dc:title>
  <dc:creator>hp</dc:creator>
  <cp:lastModifiedBy>hp</cp:lastModifiedBy>
  <cp:revision>6</cp:revision>
  <dcterms:created xsi:type="dcterms:W3CDTF">2019-10-26T15:09:06Z</dcterms:created>
  <dcterms:modified xsi:type="dcterms:W3CDTF">2019-10-26T16:05:14Z</dcterms:modified>
</cp:coreProperties>
</file>